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notesMasterIdLst>
    <p:notesMasterId r:id="rId12"/>
  </p:notesMasterIdLst>
  <p:sldIdLst>
    <p:sldId id="267" r:id="rId2"/>
    <p:sldId id="257" r:id="rId3"/>
    <p:sldId id="258" r:id="rId4"/>
    <p:sldId id="268" r:id="rId5"/>
    <p:sldId id="269" r:id="rId6"/>
    <p:sldId id="270" r:id="rId7"/>
    <p:sldId id="271" r:id="rId8"/>
    <p:sldId id="259" r:id="rId9"/>
    <p:sldId id="264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10DF1-FA51-4CA3-86CA-5C1018CCE4A5}" type="datetimeFigureOut">
              <a:rPr lang="ru-RU" smtClean="0"/>
              <a:t>27.10.2025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29EF2-531C-474B-9DB6-8EA87ECA88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94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7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41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915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36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49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186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8208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596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127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53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82672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151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51525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801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6464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7069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21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83989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0421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617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443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5019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8247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34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719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970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928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245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61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13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  <p:sldLayoutId id="2147483914" r:id="rId2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91960" y="1209773"/>
            <a:ext cx="7125092" cy="340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625"/>
              </a:lnSpc>
            </a:pPr>
            <a:r>
              <a:rPr lang="kk-KZ" sz="370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Баяндама тақырыбы:</a:t>
            </a:r>
            <a:r>
              <a:rPr lang="en-US" sz="3708" b="1" dirty="0" err="1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Инновациялық</a:t>
            </a:r>
            <a:r>
              <a:rPr lang="en-US" sz="370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әдіс-тәсілдерді қолдану арқылы оқыту сапасын арттыру</a:t>
            </a:r>
            <a:endParaRPr lang="en-US" sz="370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6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962" y="304800"/>
            <a:ext cx="8534400" cy="1134533"/>
          </a:xfrm>
        </p:spPr>
        <p:txBody>
          <a:bodyPr/>
          <a:lstStyle/>
          <a:p>
            <a:r>
              <a:rPr lang="ru-RU" dirty="0" err="1">
                <a:solidFill>
                  <a:schemeClr val="accent6"/>
                </a:solidFill>
              </a:rPr>
              <a:t>Кіріспе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062" y="1552575"/>
            <a:ext cx="8534400" cy="3133725"/>
          </a:xfrm>
        </p:spPr>
        <p:txBody>
          <a:bodyPr>
            <a:norm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Осыған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шеберлігінің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инновациялық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әдіс-тәсілдерді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40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219076"/>
            <a:ext cx="8534400" cy="5124450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700" b="1" cap="none" dirty="0" smtClean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ea typeface="+mn-ea"/>
                <a:cs typeface="+mn-cs"/>
              </a:rPr>
              <a:t/>
            </a:r>
            <a:br>
              <a:rPr lang="ru-RU" sz="1700" b="1" cap="none" dirty="0" smtClean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ea typeface="+mn-ea"/>
                <a:cs typeface="+mn-cs"/>
              </a:rPr>
            </a:br>
            <a:r>
              <a:rPr lang="ru-RU" sz="2200" b="1" cap="none" dirty="0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Инновация </a:t>
            </a:r>
            <a:r>
              <a:rPr lang="ru-RU" sz="2200" b="1" cap="none" dirty="0" err="1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ұғымы</a:t>
            </a:r>
            <a:r>
              <a:rPr lang="ru-RU" sz="2200" b="1" cap="none" dirty="0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:</a:t>
            </a:r>
            <a:br>
              <a:rPr lang="ru-RU" sz="2200" b="1" cap="none" dirty="0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200" b="1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Инновация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–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оқу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үрдісіне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жаңалық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енгізу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педагогикалық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тәжірибені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жетілдіру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.</a:t>
            </a:r>
            <a:b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200" b="1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Инновациялық</a:t>
            </a:r>
            <a:r>
              <a:rPr lang="ru-RU" sz="2200" b="1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b="1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әдістер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–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оқытуды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тиімді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қызықты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,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нәтижелі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ететін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заманауи</a:t>
            </a:r>
            <a:r>
              <a:rPr lang="ru-RU" sz="2200" cap="none" dirty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 </a:t>
            </a:r>
            <a:r>
              <a:rPr lang="ru-RU" sz="2200" cap="none" dirty="0" err="1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тәсілдер</a:t>
            </a:r>
            <a:r>
              <a:rPr lang="ru-RU" sz="2200" cap="none" dirty="0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  <a:t>.</a:t>
            </a:r>
            <a:br>
              <a:rPr lang="ru-RU" sz="2200" cap="none" dirty="0" smtClean="0">
                <a:ln>
                  <a:noFill/>
                </a:ln>
                <a:solidFill>
                  <a:schemeClr val="tx1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209801"/>
            <a:ext cx="8534400" cy="3371850"/>
          </a:xfrm>
        </p:spPr>
        <p:txBody>
          <a:bodyPr>
            <a:normAutofit/>
          </a:bodyPr>
          <a:lstStyle/>
          <a:p>
            <a:r>
              <a:rPr lang="ru-RU" b="1" dirty="0" err="1"/>
              <a:t>Инновациялық</a:t>
            </a:r>
            <a:r>
              <a:rPr lang="ru-RU" b="1" dirty="0"/>
              <a:t> </a:t>
            </a:r>
            <a:r>
              <a:rPr lang="ru-RU" b="1" dirty="0" err="1"/>
              <a:t>оқытудың</a:t>
            </a:r>
            <a:r>
              <a:rPr lang="ru-RU" b="1" dirty="0"/>
              <a:t> </a:t>
            </a:r>
            <a:r>
              <a:rPr lang="ru-RU" b="1" dirty="0" err="1" smtClean="0"/>
              <a:t>мақсаты</a:t>
            </a:r>
            <a:r>
              <a:rPr lang="ru-RU" b="1" dirty="0" smtClean="0"/>
              <a:t>:</a:t>
            </a:r>
            <a:endParaRPr lang="ru-RU" b="1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Оқушылардың</a:t>
            </a:r>
            <a:r>
              <a:rPr lang="ru-RU" dirty="0"/>
              <a:t> </a:t>
            </a:r>
            <a:r>
              <a:rPr lang="ru-RU" dirty="0" err="1"/>
              <a:t>ойлау</a:t>
            </a:r>
            <a:r>
              <a:rPr lang="ru-RU" dirty="0"/>
              <a:t> </a:t>
            </a:r>
            <a:r>
              <a:rPr lang="ru-RU" dirty="0" err="1"/>
              <a:t>мәдениетін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Танымдық</a:t>
            </a:r>
            <a:r>
              <a:rPr lang="ru-RU" dirty="0"/>
              <a:t> </a:t>
            </a:r>
            <a:r>
              <a:rPr lang="ru-RU" dirty="0" err="1"/>
              <a:t>белсенділікті</a:t>
            </a:r>
            <a:r>
              <a:rPr lang="ru-RU" dirty="0"/>
              <a:t> </a:t>
            </a:r>
            <a:r>
              <a:rPr lang="ru-RU" dirty="0" err="1"/>
              <a:t>арттыру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/>
              <a:t>Сапалы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мен </a:t>
            </a:r>
            <a:r>
              <a:rPr lang="ru-RU" dirty="0" err="1"/>
              <a:t>тиянақты</a:t>
            </a:r>
            <a:r>
              <a:rPr lang="ru-RU" dirty="0"/>
              <a:t> </a:t>
            </a:r>
            <a:r>
              <a:rPr lang="ru-RU" dirty="0" err="1"/>
              <a:t>дағды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Жеке </a:t>
            </a:r>
            <a:r>
              <a:rPr lang="ru-RU" dirty="0" err="1"/>
              <a:t>тұлғаның</a:t>
            </a:r>
            <a:r>
              <a:rPr lang="ru-RU" dirty="0"/>
              <a:t> </a:t>
            </a:r>
            <a:r>
              <a:rPr lang="ru-RU" dirty="0" err="1"/>
              <a:t>дамуына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жасау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26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297385"/>
            <a:ext cx="10869018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 dirty="0"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Білім беру саласындағы жаңа талаптар мен міндеттер</a:t>
            </a:r>
            <a:endParaRPr lang="en-US" sz="2958" dirty="0"/>
          </a:p>
        </p:txBody>
      </p:sp>
      <p:sp>
        <p:nvSpPr>
          <p:cNvPr id="3" name="Shape 1"/>
          <p:cNvSpPr/>
          <p:nvPr/>
        </p:nvSpPr>
        <p:spPr>
          <a:xfrm>
            <a:off x="661492" y="2620368"/>
            <a:ext cx="3496965" cy="2940149"/>
          </a:xfrm>
          <a:prstGeom prst="roundRect">
            <a:avLst>
              <a:gd name="adj" fmla="val 4147"/>
            </a:avLst>
          </a:prstGeom>
          <a:solidFill>
            <a:schemeClr val="bg2"/>
          </a:solidFill>
          <a:ln w="30480">
            <a:solidFill>
              <a:srgbClr val="5C4E69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58" y="2619376"/>
            <a:ext cx="101634" cy="29411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52103" y="2834779"/>
            <a:ext cx="2991942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Елбасының Жолдауындағы басымдық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952103" y="3834011"/>
            <a:ext cx="2991942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«Ұлттың бәсекеге қабілеттілігі – білім деңгейімен» анықталады. Бұл – қазіргі заман талабына сай білім берудің стратегиялық мақсаты.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4347518" y="2619376"/>
            <a:ext cx="3496965" cy="2940149"/>
          </a:xfrm>
          <a:prstGeom prst="roundRect">
            <a:avLst>
              <a:gd name="adj" fmla="val 4147"/>
            </a:avLst>
          </a:prstGeom>
          <a:solidFill>
            <a:schemeClr val="bg2"/>
          </a:solidFill>
          <a:ln w="30480">
            <a:solidFill>
              <a:srgbClr val="5C4E69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68" y="2620368"/>
            <a:ext cx="101600" cy="29401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38080" y="2834779"/>
            <a:ext cx="261788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Тұлға қалыптастыру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4638080" y="3243461"/>
            <a:ext cx="29919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Сапалы біліммен қатар, оқушылардың шығармашылық және танымдық қабілеттілігін дамыту, оларды жан-жақты тұлға ретінде қалыптастыру басты міндет.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11" name="Shape 7"/>
          <p:cNvSpPr/>
          <p:nvPr/>
        </p:nvSpPr>
        <p:spPr>
          <a:xfrm>
            <a:off x="8033444" y="2620368"/>
            <a:ext cx="3496965" cy="2940149"/>
          </a:xfrm>
          <a:prstGeom prst="roundRect">
            <a:avLst>
              <a:gd name="adj" fmla="val 4147"/>
            </a:avLst>
          </a:prstGeom>
          <a:solidFill>
            <a:schemeClr val="bg2"/>
          </a:solidFill>
          <a:ln w="30480">
            <a:solidFill>
              <a:srgbClr val="5C4E69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044" y="2620368"/>
            <a:ext cx="101600" cy="294014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324057" y="2834779"/>
            <a:ext cx="299194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Технологияларды енгізу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8324057" y="3538736"/>
            <a:ext cx="2991942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Жаңа педагогикалық технологияларды және озық әдістемелерді оқу процесіне енгізу – білім сапасын тұрақты арттырудың кепілі.</a:t>
            </a:r>
            <a:endParaRPr lang="en-US" sz="145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0677" y="511274"/>
            <a:ext cx="8671322" cy="5810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41"/>
              </a:lnSpc>
            </a:pPr>
            <a:r>
              <a:rPr lang="en-US" sz="3625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Инновациялық әдістердің түрлері</a:t>
            </a:r>
            <a:endParaRPr lang="en-US" sz="3625" dirty="0">
              <a:solidFill>
                <a:prstClr val="black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50677" y="1464072"/>
            <a:ext cx="10890647" cy="297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Оқыту сапасын арттыруға мүмкіндік беретін негізгі заманауи әдіс-тәсілдерге шолу.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50677" y="2249487"/>
            <a:ext cx="5352356" cy="1963242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77" y="2224088"/>
            <a:ext cx="5352356" cy="1016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50" y="1970683"/>
            <a:ext cx="557708" cy="5577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61913" y="2714228"/>
            <a:ext cx="4929882" cy="58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Қолданбалы жобалық оқыту (Project-Based Learning)</a:t>
            </a:r>
            <a:endParaRPr lang="en-US" sz="1792" dirty="0">
              <a:solidFill>
                <a:prstClr val="black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861913" y="3406577"/>
            <a:ext cx="4929882" cy="594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Оқушылар нақты проблемаларды шешуге бағытталған ұзақ мерзімді жобалармен жұмыс істейді.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10" name="Shape 5"/>
          <p:cNvSpPr/>
          <p:nvPr/>
        </p:nvSpPr>
        <p:spPr>
          <a:xfrm>
            <a:off x="6188868" y="2249487"/>
            <a:ext cx="5352455" cy="1963242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/>
        </p:spPr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868" y="2224088"/>
            <a:ext cx="5352455" cy="101600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242" y="1970683"/>
            <a:ext cx="557708" cy="55770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00106" y="2714229"/>
            <a:ext cx="4698008" cy="29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Флиппед-классрум (Flipped Classroom)</a:t>
            </a:r>
            <a:endParaRPr lang="en-US" sz="1792" dirty="0">
              <a:solidFill>
                <a:prstClr val="black"/>
              </a:solidFill>
            </a:endParaRPr>
          </a:p>
        </p:txBody>
      </p:sp>
      <p:sp>
        <p:nvSpPr>
          <p:cNvPr id="15" name="Text 7"/>
          <p:cNvSpPr/>
          <p:nvPr/>
        </p:nvSpPr>
        <p:spPr>
          <a:xfrm>
            <a:off x="6400106" y="3116164"/>
            <a:ext cx="4929982" cy="594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Теорияны үйде оқып, сыныпта практикалық тапсырмалар мен талқылауларға көңіл бөлу.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16" name="Shape 8"/>
          <p:cNvSpPr/>
          <p:nvPr/>
        </p:nvSpPr>
        <p:spPr>
          <a:xfrm>
            <a:off x="650677" y="4677370"/>
            <a:ext cx="5352356" cy="1672828"/>
          </a:xfrm>
          <a:prstGeom prst="roundRect">
            <a:avLst>
              <a:gd name="adj" fmla="val 7288"/>
            </a:avLst>
          </a:prstGeom>
          <a:solidFill>
            <a:schemeClr val="bg2"/>
          </a:solidFill>
          <a:ln/>
        </p:spPr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77" y="4651970"/>
            <a:ext cx="5352356" cy="101600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50" y="4398566"/>
            <a:ext cx="557708" cy="557708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861913" y="5142111"/>
            <a:ext cx="3265785" cy="29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Цифрлық гибридті оқыту</a:t>
            </a:r>
            <a:endParaRPr lang="en-US" sz="1792" dirty="0">
              <a:solidFill>
                <a:prstClr val="black"/>
              </a:solidFill>
            </a:endParaRPr>
          </a:p>
        </p:txBody>
      </p:sp>
      <p:sp>
        <p:nvSpPr>
          <p:cNvPr id="21" name="Text 10"/>
          <p:cNvSpPr/>
          <p:nvPr/>
        </p:nvSpPr>
        <p:spPr>
          <a:xfrm>
            <a:off x="861913" y="5544046"/>
            <a:ext cx="4929882" cy="594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kk-KZ" sz="1458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дәстүрлі</a:t>
            </a:r>
            <a:r>
              <a:rPr lang="en-US" sz="1458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және онлайн оқытудың тиімді үйлесімі.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22" name="Shape 11"/>
          <p:cNvSpPr/>
          <p:nvPr/>
        </p:nvSpPr>
        <p:spPr>
          <a:xfrm>
            <a:off x="6188868" y="4677370"/>
            <a:ext cx="5352455" cy="1672828"/>
          </a:xfrm>
          <a:prstGeom prst="roundRect">
            <a:avLst>
              <a:gd name="adj" fmla="val 7288"/>
            </a:avLst>
          </a:prstGeom>
          <a:solidFill>
            <a:schemeClr val="bg2"/>
          </a:solidFill>
          <a:ln/>
        </p:spPr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868" y="4651970"/>
            <a:ext cx="5352455" cy="101600"/>
          </a:xfrm>
          <a:prstGeom prst="rect">
            <a:avLst/>
          </a:prstGeom>
        </p:spPr>
      </p:pic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242" y="4398566"/>
            <a:ext cx="557708" cy="557708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6400106" y="5142111"/>
            <a:ext cx="4652764" cy="29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sz="1792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STEAM және есептеу ойлауын дамыту</a:t>
            </a:r>
            <a:endParaRPr lang="en-US" sz="1792" dirty="0">
              <a:solidFill>
                <a:prstClr val="black"/>
              </a:solidFill>
            </a:endParaRPr>
          </a:p>
        </p:txBody>
      </p:sp>
      <p:sp>
        <p:nvSpPr>
          <p:cNvPr id="27" name="Text 13"/>
          <p:cNvSpPr/>
          <p:nvPr/>
        </p:nvSpPr>
        <p:spPr>
          <a:xfrm>
            <a:off x="6400106" y="5544046"/>
            <a:ext cx="4929982" cy="594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33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Жаратылыстану, </a:t>
            </a:r>
            <a:r>
              <a:rPr lang="en-US" sz="1458" dirty="0" err="1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Технология</a:t>
            </a: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Өнер және Математиканы біріктіретін интеграцияланған әдіс.</a:t>
            </a:r>
            <a:endParaRPr lang="en-US" sz="145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92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620415"/>
            <a:ext cx="10755610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Цифрлық технологиялар мен инновациялық оқыту</a:t>
            </a:r>
            <a:endParaRPr lang="en-US" sz="2958" dirty="0">
              <a:solidFill>
                <a:prstClr val="black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1470919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Цифрлық құралдар оқу процесінің тиімділігін арттырып, оны заманауи талаптарға сай етеді.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1985963"/>
            <a:ext cx="3465513" cy="214183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92" y="4316809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Гибридті оқыту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61492" y="4725492"/>
            <a:ext cx="346551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Дәстүрлі және онлайн оқытуды біріктіретін модель – білім берудің икемділігін қамтамасыз етеді.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540" y="1886746"/>
            <a:ext cx="3465513" cy="214183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3244" y="4316809"/>
            <a:ext cx="269964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Виртуалды құралдар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4363244" y="4725492"/>
            <a:ext cx="3465513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Мультимедиалық құралдар, </a:t>
            </a:r>
            <a:r>
              <a:rPr lang="ru-RU" sz="2000" dirty="0" err="1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жи</a:t>
            </a:r>
            <a:r>
              <a:rPr lang="kk-KZ" sz="200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</a:t>
            </a:r>
            <a:r>
              <a:rPr lang="ru-RU" sz="200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dirty="0" err="1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интерактивті</a:t>
            </a:r>
            <a:r>
              <a:rPr lang="en-US" sz="200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тақталар және виртуалды зертханалар оқу материалының көрнекілігін арттырады.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996" y="1985963"/>
            <a:ext cx="3465513" cy="21418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4996" y="4316809"/>
            <a:ext cx="326380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Сапалы қашықтан оқыту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8064996" y="4725492"/>
            <a:ext cx="346551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Қашықтан оқыту жағдайында цифрлық шешімдер білім берудің үздіксіздігі мен сапасын сақтауға мүмкіндік береді.</a:t>
            </a: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6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998240"/>
            <a:ext cx="9360098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95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Инновациялық әдістердің нақты мысалдары</a:t>
            </a:r>
            <a:endParaRPr lang="en-US" sz="2958" dirty="0">
              <a:solidFill>
                <a:prstClr val="black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1848744"/>
            <a:ext cx="108690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2000" dirty="0" err="1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Қазақстандық</a:t>
            </a: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dirty="0" err="1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педагог</a:t>
            </a:r>
            <a:r>
              <a:rPr lang="kk-KZ" sz="200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тердің</a:t>
            </a:r>
            <a:r>
              <a:rPr lang="en-US" sz="2000" dirty="0" smtClean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</a:t>
            </a:r>
            <a:r>
              <a:rPr lang="en-US" sz="2000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тәжірибесіндегі озық әдістемелер.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492" y="2647256"/>
            <a:ext cx="3496965" cy="3212505"/>
          </a:xfrm>
          <a:prstGeom prst="roundRect">
            <a:avLst>
              <a:gd name="adj" fmla="val 3795"/>
            </a:avLst>
          </a:prstGeom>
          <a:solidFill>
            <a:schemeClr val="bg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621856"/>
            <a:ext cx="3496965" cy="1016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407" y="2363788"/>
            <a:ext cx="567035" cy="5670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296468" y="2505571"/>
            <a:ext cx="226814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33"/>
              </a:lnSpc>
            </a:pPr>
            <a:r>
              <a:rPr lang="en-US" sz="175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1</a:t>
            </a:r>
            <a:endParaRPr lang="en-US" sz="1750" dirty="0">
              <a:solidFill>
                <a:prstClr val="black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875904" y="3119735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Модульдік оқыту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875903" y="3528418"/>
            <a:ext cx="306814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М. Жанпейісованың технологиясы оқу материалының мазмұнын модульдерге бөлу арқылы білімді жүйелі меңгеруге бағытталған.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10" name="Shape 6"/>
          <p:cNvSpPr/>
          <p:nvPr/>
        </p:nvSpPr>
        <p:spPr>
          <a:xfrm>
            <a:off x="4347468" y="2647256"/>
            <a:ext cx="3496965" cy="3212505"/>
          </a:xfrm>
          <a:prstGeom prst="roundRect">
            <a:avLst>
              <a:gd name="adj" fmla="val 3795"/>
            </a:avLst>
          </a:prstGeom>
          <a:solidFill>
            <a:schemeClr val="bg2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468" y="2621856"/>
            <a:ext cx="3496965" cy="10160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383" y="2363788"/>
            <a:ext cx="567035" cy="56703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982445" y="2505571"/>
            <a:ext cx="226814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33"/>
              </a:lnSpc>
            </a:pPr>
            <a:r>
              <a:rPr lang="en-US" sz="175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2</a:t>
            </a:r>
            <a:endParaRPr lang="en-US" sz="1750" dirty="0">
              <a:solidFill>
                <a:prstClr val="black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4561880" y="3119735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Әдебиетті оқыту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4561880" y="3528418"/>
            <a:ext cx="306814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К. Бітібаев ұсынған инновациялық технологиялар оқушылардың көркем әдебиетті терең түсінуіне және талдау дағдыларын дамытуға көмектеседі.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16" name="Shape 10"/>
          <p:cNvSpPr/>
          <p:nvPr/>
        </p:nvSpPr>
        <p:spPr>
          <a:xfrm>
            <a:off x="8033444" y="2647256"/>
            <a:ext cx="3496965" cy="3212505"/>
          </a:xfrm>
          <a:prstGeom prst="roundRect">
            <a:avLst>
              <a:gd name="adj" fmla="val 3795"/>
            </a:avLst>
          </a:prstGeom>
          <a:solidFill>
            <a:schemeClr val="bg2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3444" y="2621856"/>
            <a:ext cx="3496965" cy="10160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360" y="2363788"/>
            <a:ext cx="567035" cy="56703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9668421" y="2505571"/>
            <a:ext cx="226814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33"/>
              </a:lnSpc>
            </a:pPr>
            <a:r>
              <a:rPr lang="en-US" sz="1750" b="1" dirty="0">
                <a:solidFill>
                  <a:srgbClr val="000000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3</a:t>
            </a:r>
            <a:endParaRPr lang="en-US" sz="1750" dirty="0">
              <a:solidFill>
                <a:prstClr val="black"/>
              </a:solidFill>
            </a:endParaRPr>
          </a:p>
        </p:txBody>
      </p:sp>
      <p:sp>
        <p:nvSpPr>
          <p:cNvPr id="20" name="Text 12"/>
          <p:cNvSpPr/>
          <p:nvPr/>
        </p:nvSpPr>
        <p:spPr>
          <a:xfrm>
            <a:off x="8247856" y="3119735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b="1" dirty="0">
                <a:solidFill>
                  <a:srgbClr val="DAD1E6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CLIL технологиясы</a:t>
            </a:r>
            <a:endParaRPr lang="en-US" sz="1833" dirty="0">
              <a:solidFill>
                <a:prstClr val="black"/>
              </a:solidFill>
            </a:endParaRPr>
          </a:p>
        </p:txBody>
      </p:sp>
      <p:sp>
        <p:nvSpPr>
          <p:cNvPr id="21" name="Text 13"/>
          <p:cNvSpPr/>
          <p:nvPr/>
        </p:nvSpPr>
        <p:spPr>
          <a:xfrm>
            <a:off x="8247856" y="3528417"/>
            <a:ext cx="3068142" cy="2116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У. Қосыбаеваның зерттеуі бойынша, CLIL (Content and Language Integrated Learning) арқылы жаратылыстану-математикалық ғылымдарды оқыту екі тілді меңгеруді қамтамасыз етеді.</a:t>
            </a:r>
            <a:endParaRPr lang="en-US" sz="145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200025"/>
            <a:ext cx="8534400" cy="641984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Негізгі</a:t>
            </a:r>
            <a:r>
              <a:rPr lang="ru-RU" b="1" dirty="0"/>
              <a:t> </a:t>
            </a:r>
            <a:r>
              <a:rPr lang="ru-RU" b="1" dirty="0" err="1"/>
              <a:t>инновациялық</a:t>
            </a:r>
            <a:r>
              <a:rPr lang="ru-RU" b="1" dirty="0"/>
              <a:t> </a:t>
            </a:r>
            <a:r>
              <a:rPr lang="ru-RU" b="1" dirty="0" err="1" smtClean="0"/>
              <a:t>әдіс-тәсілдер</a:t>
            </a:r>
            <a:r>
              <a:rPr lang="ru-RU" b="1" dirty="0" smtClean="0"/>
              <a:t>:     </a:t>
            </a:r>
            <a:endParaRPr lang="ru-RU" b="1" dirty="0"/>
          </a:p>
          <a:p>
            <a:pPr>
              <a:buFont typeface="+mj-lt"/>
              <a:buAutoNum type="arabicPeriod"/>
            </a:pPr>
            <a:r>
              <a:rPr lang="ru-RU" b="1" dirty="0" err="1"/>
              <a:t>Миға</a:t>
            </a:r>
            <a:r>
              <a:rPr lang="ru-RU" b="1" dirty="0"/>
              <a:t> </a:t>
            </a:r>
            <a:r>
              <a:rPr lang="ru-RU" b="1" dirty="0" err="1"/>
              <a:t>шабуыл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b="1" dirty="0"/>
              <a:t>Кластер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en-US" b="1" dirty="0"/>
              <a:t>INSERT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Jigsaw (</a:t>
            </a:r>
            <a:r>
              <a:rPr lang="ru-RU" b="1" dirty="0" err="1"/>
              <a:t>бөлшектеу</a:t>
            </a:r>
            <a:r>
              <a:rPr lang="ru-RU" b="1" dirty="0"/>
              <a:t> </a:t>
            </a:r>
            <a:r>
              <a:rPr lang="ru-RU" b="1" dirty="0" err="1"/>
              <a:t>және</a:t>
            </a:r>
            <a:r>
              <a:rPr lang="ru-RU" b="1" dirty="0"/>
              <a:t> </a:t>
            </a:r>
            <a:r>
              <a:rPr lang="ru-RU" b="1" dirty="0" err="1"/>
              <a:t>біріктіру</a:t>
            </a:r>
            <a:r>
              <a:rPr lang="ru-RU" b="1" dirty="0"/>
              <a:t>)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en-US" b="1" dirty="0"/>
              <a:t>Debate (</a:t>
            </a:r>
            <a:r>
              <a:rPr lang="ru-RU" b="1" dirty="0" err="1"/>
              <a:t>пікірталас</a:t>
            </a:r>
            <a:r>
              <a:rPr lang="ru-RU" b="1" dirty="0"/>
              <a:t>)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en-US" b="1" dirty="0"/>
              <a:t>Case-study (</a:t>
            </a:r>
            <a:r>
              <a:rPr lang="ru-RU" b="1" dirty="0" err="1"/>
              <a:t>жағдаяттық</a:t>
            </a:r>
            <a:r>
              <a:rPr lang="ru-RU" b="1" dirty="0"/>
              <a:t> </a:t>
            </a:r>
            <a:r>
              <a:rPr lang="ru-RU" b="1" dirty="0" err="1"/>
              <a:t>талдау</a:t>
            </a:r>
            <a:r>
              <a:rPr lang="ru-RU" b="1" dirty="0"/>
              <a:t>)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en-US" b="1" dirty="0"/>
              <a:t>Fishbone (</a:t>
            </a:r>
            <a:r>
              <a:rPr lang="ru-RU" b="1" dirty="0" err="1"/>
              <a:t>балық</a:t>
            </a:r>
            <a:r>
              <a:rPr lang="ru-RU" b="1" dirty="0"/>
              <a:t> </a:t>
            </a:r>
            <a:r>
              <a:rPr lang="ru-RU" b="1" dirty="0" err="1"/>
              <a:t>қаңқасы</a:t>
            </a:r>
            <a:r>
              <a:rPr lang="ru-RU" b="1" dirty="0"/>
              <a:t>)</a:t>
            </a:r>
            <a:endParaRPr lang="ru-RU" dirty="0"/>
          </a:p>
          <a:p>
            <a:pPr>
              <a:buFont typeface="+mj-lt"/>
              <a:buAutoNum type="arabicPeriod"/>
            </a:pPr>
            <a:r>
              <a:rPr lang="ru-RU" b="1" dirty="0" err="1"/>
              <a:t>Қарлы</a:t>
            </a:r>
            <a:r>
              <a:rPr lang="ru-RU" b="1" dirty="0"/>
              <a:t> </a:t>
            </a:r>
            <a:r>
              <a:rPr lang="ru-RU" b="1" dirty="0" err="1"/>
              <a:t>кесек</a:t>
            </a:r>
            <a:r>
              <a:rPr lang="ru-RU" b="1" dirty="0"/>
              <a:t> (</a:t>
            </a:r>
            <a:r>
              <a:rPr lang="en-US" b="1" dirty="0"/>
              <a:t>Snowball</a:t>
            </a:r>
            <a:r>
              <a:rPr lang="en-US" b="1" dirty="0" smtClean="0"/>
              <a:t>)</a:t>
            </a:r>
            <a:endParaRPr lang="ru-RU" b="1" dirty="0" smtClean="0"/>
          </a:p>
          <a:p>
            <a:pPr marL="0" lv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kk-KZ" b="1" dirty="0" smtClean="0">
                <a:solidFill>
                  <a:prstClr val="white"/>
                </a:solidFill>
              </a:rPr>
              <a:t>Қосымша әдіс-тәсілдер:</a:t>
            </a:r>
            <a:endParaRPr lang="ru-RU" b="1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+mj-lt"/>
              <a:buAutoNum type="arabicPeriod"/>
            </a:pPr>
            <a:r>
              <a:rPr lang="ru-RU" b="1" dirty="0">
                <a:solidFill>
                  <a:prstClr val="white"/>
                </a:solidFill>
              </a:rPr>
              <a:t>«</a:t>
            </a:r>
            <a:r>
              <a:rPr lang="en-US" b="1" dirty="0">
                <a:solidFill>
                  <a:prstClr val="white"/>
                </a:solidFill>
              </a:rPr>
              <a:t>RAFT</a:t>
            </a:r>
            <a:r>
              <a:rPr lang="en-US" b="1" dirty="0" smtClean="0">
                <a:solidFill>
                  <a:prstClr val="white"/>
                </a:solidFill>
              </a:rPr>
              <a:t>»</a:t>
            </a:r>
            <a:r>
              <a:rPr lang="en-US" b="1" dirty="0"/>
              <a:t> </a:t>
            </a:r>
            <a:r>
              <a:rPr lang="en-US" dirty="0" smtClean="0"/>
              <a:t> </a:t>
            </a:r>
            <a:r>
              <a:rPr lang="en-US" dirty="0"/>
              <a:t>— «</a:t>
            </a:r>
            <a:r>
              <a:rPr lang="ru-RU" dirty="0" err="1"/>
              <a:t>рэфт</a:t>
            </a:r>
            <a:r>
              <a:rPr lang="ru-RU" dirty="0"/>
              <a:t>»</a:t>
            </a:r>
            <a:r>
              <a:rPr lang="en-US" b="1" dirty="0" smtClean="0">
                <a:solidFill>
                  <a:prstClr val="white"/>
                </a:solidFill>
              </a:rPr>
              <a:t> </a:t>
            </a:r>
            <a:r>
              <a:rPr lang="ru-RU" b="1" dirty="0" err="1">
                <a:solidFill>
                  <a:prstClr val="white"/>
                </a:solidFill>
              </a:rPr>
              <a:t>әдісі</a:t>
            </a:r>
            <a:r>
              <a:rPr lang="ru-RU" dirty="0">
                <a:solidFill>
                  <a:prstClr val="white"/>
                </a:solidFill>
              </a:rPr>
              <a:t> – </a:t>
            </a:r>
            <a:r>
              <a:rPr lang="ru-RU" dirty="0" err="1">
                <a:solidFill>
                  <a:prstClr val="white"/>
                </a:solidFill>
              </a:rPr>
              <a:t>оқушыларды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түрлі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рөлдерде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ойлануға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үйретеді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+mj-lt"/>
              <a:buAutoNum type="arabicPeriod"/>
            </a:pPr>
            <a:r>
              <a:rPr lang="ru-RU" b="1" dirty="0">
                <a:solidFill>
                  <a:prstClr val="white"/>
                </a:solidFill>
              </a:rPr>
              <a:t>«</a:t>
            </a:r>
            <a:r>
              <a:rPr lang="en-US" b="1" dirty="0">
                <a:solidFill>
                  <a:prstClr val="white"/>
                </a:solidFill>
              </a:rPr>
              <a:t>Think–Pair–Share»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kk-KZ" dirty="0">
                <a:solidFill>
                  <a:prstClr val="white"/>
                </a:solidFill>
              </a:rPr>
              <a:t>(</a:t>
            </a:r>
            <a:r>
              <a:rPr lang="ru-RU" dirty="0" err="1" smtClean="0"/>
              <a:t>синк</a:t>
            </a:r>
            <a:r>
              <a:rPr lang="ru-RU" dirty="0" smtClean="0"/>
              <a:t> </a:t>
            </a:r>
            <a:r>
              <a:rPr lang="ru-RU" dirty="0" err="1"/>
              <a:t>пэа</a:t>
            </a:r>
            <a:r>
              <a:rPr lang="ru-RU" dirty="0"/>
              <a:t> </a:t>
            </a:r>
            <a:r>
              <a:rPr lang="ru-RU" dirty="0" err="1"/>
              <a:t>шеа</a:t>
            </a:r>
            <a:r>
              <a:rPr lang="ru-RU" dirty="0"/>
              <a:t>(р)</a:t>
            </a:r>
            <a:r>
              <a:rPr lang="en-US" dirty="0" smtClean="0">
                <a:solidFill>
                  <a:prstClr val="white"/>
                </a:solidFill>
              </a:rPr>
              <a:t>– </a:t>
            </a:r>
            <a:r>
              <a:rPr lang="ru-RU" dirty="0" err="1">
                <a:solidFill>
                  <a:prstClr val="white"/>
                </a:solidFill>
              </a:rPr>
              <a:t>ойлан</a:t>
            </a:r>
            <a:r>
              <a:rPr lang="ru-RU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жұптас</a:t>
            </a:r>
            <a:r>
              <a:rPr lang="ru-RU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бөліс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+mj-lt"/>
              <a:buAutoNum type="arabicPeriod"/>
            </a:pPr>
            <a:r>
              <a:rPr lang="ru-RU" b="1" dirty="0">
                <a:solidFill>
                  <a:prstClr val="white"/>
                </a:solidFill>
              </a:rPr>
              <a:t>«</a:t>
            </a:r>
            <a:r>
              <a:rPr lang="en-US" b="1" dirty="0">
                <a:solidFill>
                  <a:prstClr val="white"/>
                </a:solidFill>
              </a:rPr>
              <a:t>Gallery Walk</a:t>
            </a:r>
            <a:r>
              <a:rPr lang="en-US" b="1" dirty="0" smtClean="0">
                <a:solidFill>
                  <a:prstClr val="white"/>
                </a:solidFill>
              </a:rPr>
              <a:t>»</a:t>
            </a:r>
            <a:r>
              <a:rPr lang="ru-RU" b="1" dirty="0"/>
              <a:t> «</a:t>
            </a:r>
            <a:r>
              <a:rPr lang="ru-RU" b="1" dirty="0" err="1"/>
              <a:t>гэлери</a:t>
            </a:r>
            <a:r>
              <a:rPr lang="ru-RU" b="1" dirty="0"/>
              <a:t> </a:t>
            </a:r>
            <a:r>
              <a:rPr lang="ru-RU" b="1" dirty="0" err="1"/>
              <a:t>уок</a:t>
            </a:r>
            <a:r>
              <a:rPr lang="ru-RU" b="1" dirty="0" smtClean="0"/>
              <a:t>»</a:t>
            </a:r>
            <a:r>
              <a:rPr lang="kk-KZ" b="1" dirty="0" smtClean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 – </a:t>
            </a:r>
            <a:r>
              <a:rPr lang="ru-RU" dirty="0" err="1">
                <a:solidFill>
                  <a:prstClr val="white"/>
                </a:solidFill>
              </a:rPr>
              <a:t>топтар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өз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жұмыстарын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таныстырып</a:t>
            </a:r>
            <a:r>
              <a:rPr lang="ru-RU" dirty="0">
                <a:solidFill>
                  <a:prstClr val="white"/>
                </a:solidFill>
              </a:rPr>
              <a:t>, </a:t>
            </a:r>
            <a:r>
              <a:rPr lang="ru-RU" dirty="0" err="1">
                <a:solidFill>
                  <a:prstClr val="white"/>
                </a:solidFill>
              </a:rPr>
              <a:t>пікір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алмасады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+mj-lt"/>
              <a:buAutoNum type="arabicPeriod"/>
            </a:pPr>
            <a:r>
              <a:rPr lang="ru-RU" b="1" dirty="0">
                <a:solidFill>
                  <a:prstClr val="white"/>
                </a:solidFill>
              </a:rPr>
              <a:t>«</a:t>
            </a:r>
            <a:r>
              <a:rPr lang="ru-RU" b="1" dirty="0" err="1">
                <a:solidFill>
                  <a:prstClr val="white"/>
                </a:solidFill>
              </a:rPr>
              <a:t>Флиппед</a:t>
            </a:r>
            <a:r>
              <a:rPr lang="ru-RU" b="1" dirty="0">
                <a:solidFill>
                  <a:prstClr val="white"/>
                </a:solidFill>
              </a:rPr>
              <a:t> класс» (</a:t>
            </a:r>
            <a:r>
              <a:rPr lang="ru-RU" b="1" dirty="0" err="1">
                <a:solidFill>
                  <a:prstClr val="white"/>
                </a:solidFill>
              </a:rPr>
              <a:t>аударылған</a:t>
            </a:r>
            <a:r>
              <a:rPr lang="ru-RU" b="1" dirty="0">
                <a:solidFill>
                  <a:prstClr val="white"/>
                </a:solidFill>
              </a:rPr>
              <a:t> </a:t>
            </a:r>
            <a:r>
              <a:rPr lang="ru-RU" b="1" dirty="0" err="1">
                <a:solidFill>
                  <a:prstClr val="white"/>
                </a:solidFill>
              </a:rPr>
              <a:t>сынып</a:t>
            </a:r>
            <a:r>
              <a:rPr lang="ru-RU" b="1" dirty="0">
                <a:solidFill>
                  <a:prstClr val="white"/>
                </a:solidFill>
              </a:rPr>
              <a:t>)</a:t>
            </a:r>
            <a:r>
              <a:rPr lang="ru-RU" dirty="0">
                <a:solidFill>
                  <a:prstClr val="white"/>
                </a:solidFill>
              </a:rPr>
              <a:t> – </a:t>
            </a:r>
            <a:r>
              <a:rPr lang="ru-RU" dirty="0" err="1">
                <a:solidFill>
                  <a:prstClr val="white"/>
                </a:solidFill>
              </a:rPr>
              <a:t>оқушы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сабаққа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алдын</a:t>
            </a:r>
            <a:r>
              <a:rPr lang="ru-RU" dirty="0">
                <a:solidFill>
                  <a:prstClr val="white"/>
                </a:solidFill>
              </a:rPr>
              <a:t> ала </a:t>
            </a:r>
            <a:r>
              <a:rPr lang="ru-RU" dirty="0" err="1">
                <a:solidFill>
                  <a:prstClr val="white"/>
                </a:solidFill>
              </a:rPr>
              <a:t>дайындалады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+mj-lt"/>
              <a:buAutoNum type="arabicPeriod"/>
            </a:pPr>
            <a:r>
              <a:rPr lang="ru-RU" b="1" dirty="0">
                <a:solidFill>
                  <a:prstClr val="white"/>
                </a:solidFill>
              </a:rPr>
              <a:t>«</a:t>
            </a:r>
            <a:r>
              <a:rPr lang="en-US" b="1" dirty="0">
                <a:solidFill>
                  <a:prstClr val="white"/>
                </a:solidFill>
              </a:rPr>
              <a:t>Learning Apps», «</a:t>
            </a:r>
            <a:r>
              <a:rPr lang="en-US" b="1" dirty="0" err="1">
                <a:solidFill>
                  <a:prstClr val="white"/>
                </a:solidFill>
              </a:rPr>
              <a:t>Quizizz</a:t>
            </a:r>
            <a:r>
              <a:rPr lang="en-US" b="1" dirty="0">
                <a:solidFill>
                  <a:prstClr val="white"/>
                </a:solidFill>
              </a:rPr>
              <a:t>», «</a:t>
            </a:r>
            <a:r>
              <a:rPr lang="en-US" b="1" dirty="0" err="1">
                <a:solidFill>
                  <a:prstClr val="white"/>
                </a:solidFill>
              </a:rPr>
              <a:t>Kahoot</a:t>
            </a:r>
            <a:r>
              <a:rPr lang="en-US" b="1" dirty="0">
                <a:solidFill>
                  <a:prstClr val="white"/>
                </a:solidFill>
              </a:rPr>
              <a:t>» </a:t>
            </a:r>
            <a:r>
              <a:rPr lang="ru-RU" b="1" dirty="0" err="1">
                <a:solidFill>
                  <a:prstClr val="white"/>
                </a:solidFill>
              </a:rPr>
              <a:t>платформалары</a:t>
            </a:r>
            <a:r>
              <a:rPr lang="ru-RU" dirty="0">
                <a:solidFill>
                  <a:prstClr val="white"/>
                </a:solidFill>
              </a:rPr>
              <a:t> – </a:t>
            </a:r>
            <a:r>
              <a:rPr lang="ru-RU" dirty="0" err="1">
                <a:solidFill>
                  <a:prstClr val="white"/>
                </a:solidFill>
              </a:rPr>
              <a:t>цифрлық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бағалау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және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ойын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арқылы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оқыту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ru-RU" dirty="0">
              <a:solidFill>
                <a:prstClr val="white"/>
              </a:solidFill>
            </a:endParaRPr>
          </a:p>
          <a:p>
            <a:pPr>
              <a:buFont typeface="+mj-lt"/>
              <a:buAutoNum type="arabicPeriod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2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6070600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chemeClr val="accent6"/>
                </a:solidFill>
              </a:rPr>
              <a:t>Оқытудағы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</a:rPr>
              <a:t>технологиялар</a:t>
            </a:r>
            <a:r>
              <a:rPr lang="ru-RU" b="1" dirty="0" smtClean="0">
                <a:solidFill>
                  <a:schemeClr val="accent6"/>
                </a:solidFill>
              </a:rPr>
              <a:t>:</a:t>
            </a:r>
            <a:endParaRPr lang="ru-RU" b="1" dirty="0">
              <a:solidFill>
                <a:schemeClr val="accent6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Сын </a:t>
            </a:r>
            <a:r>
              <a:rPr lang="ru-RU" b="1" dirty="0" err="1"/>
              <a:t>тұрғысынан</a:t>
            </a:r>
            <a:r>
              <a:rPr lang="ru-RU" b="1" dirty="0"/>
              <a:t> </a:t>
            </a:r>
            <a:r>
              <a:rPr lang="ru-RU" b="1" dirty="0" err="1"/>
              <a:t>ойлау</a:t>
            </a:r>
            <a:r>
              <a:rPr lang="ru-RU" b="1" dirty="0"/>
              <a:t> </a:t>
            </a:r>
            <a:r>
              <a:rPr lang="ru-RU" b="1" dirty="0" err="1"/>
              <a:t>технологиясы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Жобалау</a:t>
            </a:r>
            <a:r>
              <a:rPr lang="ru-RU" b="1" dirty="0"/>
              <a:t> </a:t>
            </a:r>
            <a:r>
              <a:rPr lang="ru-RU" b="1" dirty="0" err="1"/>
              <a:t>технологиясы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Модульдік</a:t>
            </a:r>
            <a:r>
              <a:rPr lang="ru-RU" b="1" dirty="0"/>
              <a:t> </a:t>
            </a:r>
            <a:r>
              <a:rPr lang="ru-RU" b="1" dirty="0" err="1"/>
              <a:t>оқыту</a:t>
            </a:r>
            <a:r>
              <a:rPr lang="ru-RU" b="1" dirty="0"/>
              <a:t> </a:t>
            </a:r>
            <a:r>
              <a:rPr lang="ru-RU" b="1" dirty="0" err="1"/>
              <a:t>технологиясы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Дамыта</a:t>
            </a:r>
            <a:r>
              <a:rPr lang="ru-RU" b="1" dirty="0"/>
              <a:t> </a:t>
            </a:r>
            <a:r>
              <a:rPr lang="ru-RU" b="1" dirty="0" err="1"/>
              <a:t>оқыту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 err="1"/>
              <a:t>Блум</a:t>
            </a:r>
            <a:r>
              <a:rPr lang="ru-RU" b="1" dirty="0"/>
              <a:t> </a:t>
            </a:r>
            <a:r>
              <a:rPr lang="ru-RU" b="1" dirty="0" err="1"/>
              <a:t>таксономиясы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STEM / STEAM </a:t>
            </a:r>
            <a:r>
              <a:rPr lang="ru-RU" b="1" dirty="0" err="1"/>
              <a:t>әдісі</a:t>
            </a:r>
            <a:endParaRPr lang="ru-RU" dirty="0"/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ru-RU" b="1" dirty="0">
                <a:solidFill>
                  <a:prstClr val="white"/>
                </a:solidFill>
              </a:rPr>
              <a:t>Күтілетін </a:t>
            </a:r>
            <a:r>
              <a:rPr lang="ru-RU" b="1" dirty="0" err="1">
                <a:solidFill>
                  <a:prstClr val="white"/>
                </a:solidFill>
              </a:rPr>
              <a:t>нәтиже</a:t>
            </a:r>
            <a:endParaRPr lang="ru-RU" b="1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white"/>
                </a:solidFill>
              </a:rPr>
              <a:t>Оқушылардың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логикалық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және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шығармашылық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қабілеті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дамиды</a:t>
            </a:r>
            <a:r>
              <a:rPr lang="ru-RU" dirty="0">
                <a:solidFill>
                  <a:prstClr val="white"/>
                </a:solidFill>
              </a:rPr>
              <a:t>;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white"/>
                </a:solidFill>
              </a:rPr>
              <a:t>Оқушы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өздігінен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білім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алуға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дағдыланады</a:t>
            </a:r>
            <a:r>
              <a:rPr lang="ru-RU" dirty="0">
                <a:solidFill>
                  <a:prstClr val="white"/>
                </a:solidFill>
              </a:rPr>
              <a:t>;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white"/>
                </a:solidFill>
              </a:rPr>
              <a:t>Сабақта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белсенділік</a:t>
            </a:r>
            <a:r>
              <a:rPr lang="ru-RU" dirty="0">
                <a:solidFill>
                  <a:prstClr val="white"/>
                </a:solidFill>
              </a:rPr>
              <a:t> пен </a:t>
            </a:r>
            <a:r>
              <a:rPr lang="ru-RU" dirty="0" err="1">
                <a:solidFill>
                  <a:prstClr val="white"/>
                </a:solidFill>
              </a:rPr>
              <a:t>қызығушылық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қалыптасады</a:t>
            </a:r>
            <a:r>
              <a:rPr lang="ru-RU" dirty="0">
                <a:solidFill>
                  <a:prstClr val="white"/>
                </a:solidFill>
              </a:rPr>
              <a:t>;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prstClr val="white"/>
                </a:solidFill>
              </a:rPr>
              <a:t>Білім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сапасы</a:t>
            </a:r>
            <a:r>
              <a:rPr lang="ru-RU" dirty="0">
                <a:solidFill>
                  <a:prstClr val="white"/>
                </a:solidFill>
              </a:rPr>
              <a:t> мен </a:t>
            </a:r>
            <a:r>
              <a:rPr lang="ru-RU" dirty="0" err="1">
                <a:solidFill>
                  <a:prstClr val="white"/>
                </a:solidFill>
              </a:rPr>
              <a:t>үлгерім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деңгейі</a:t>
            </a:r>
            <a:r>
              <a:rPr lang="ru-RU" dirty="0">
                <a:solidFill>
                  <a:prstClr val="white"/>
                </a:solidFill>
              </a:rPr>
              <a:t> </a:t>
            </a:r>
            <a:r>
              <a:rPr lang="ru-RU" dirty="0" err="1">
                <a:solidFill>
                  <a:prstClr val="white"/>
                </a:solidFill>
              </a:rPr>
              <a:t>көтеріледі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ru-RU" dirty="0">
              <a:solidFill>
                <a:prstClr val="white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0702" y="614561"/>
            <a:ext cx="6297018" cy="141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08"/>
              </a:lnSpc>
            </a:pPr>
            <a:r>
              <a:rPr lang="en-US" sz="2400" b="1" dirty="0" err="1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Қорытын</a:t>
            </a:r>
            <a:r>
              <a:rPr lang="kk-KZ" sz="2400" b="1" dirty="0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дылай келе</a:t>
            </a:r>
            <a:r>
              <a:rPr lang="en-US" sz="2400" b="1" dirty="0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: </a:t>
            </a:r>
            <a:r>
              <a:rPr lang="en-US" sz="24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Инновациялық әдістер – білім сапасын </a:t>
            </a:r>
            <a:r>
              <a:rPr lang="en-US" sz="2400" b="1" dirty="0" err="1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арттырудың</a:t>
            </a:r>
            <a:r>
              <a:rPr lang="en-US" sz="2400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2400" b="1" dirty="0" err="1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болашағы</a:t>
            </a:r>
            <a:r>
              <a:rPr lang="kk-KZ" sz="2400" b="1" dirty="0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882437" y="2032000"/>
            <a:ext cx="6013549" cy="953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Жаңашылдыққа ұмтылыс – сапалы </a:t>
            </a:r>
            <a:r>
              <a:rPr lang="en-US" sz="2208" b="1" dirty="0" err="1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білімнің</a:t>
            </a:r>
            <a:r>
              <a:rPr lang="en-US" sz="2208" b="1" dirty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2208" b="1" dirty="0" err="1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кепілі</a:t>
            </a:r>
            <a:r>
              <a:rPr lang="kk-KZ" sz="2208" b="1" dirty="0" smtClean="0">
                <a:solidFill>
                  <a:srgbClr val="F94CAF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.</a:t>
            </a:r>
            <a:endParaRPr lang="en-US" sz="2208" dirty="0">
              <a:solidFill>
                <a:prstClr val="black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40702" y="2985477"/>
            <a:ext cx="6297018" cy="583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Жаңа әдістерді қолдану оқытудың тиімділігін және оқушылардың нәтижелерін айтарлықтай арттырады.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05185" y="3845169"/>
            <a:ext cx="6297018" cy="74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Инновациялар Қазақстанның білім беру жүйесін әлемдік деңгейге көтеруге мүмкіндік беретін стратегиялық қадам болып табылады.</a:t>
            </a:r>
            <a:endParaRPr lang="en-US" sz="1458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5185" y="4868688"/>
            <a:ext cx="6297018" cy="74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DAD1E6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Әрбір ұстаздың үнемі ізденіп, жаңашылдыққа ұмтылуы – табысты және сапалы білім берудің негізі.</a:t>
            </a:r>
            <a:endParaRPr lang="en-US" sz="145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7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573</Words>
  <Application>Microsoft Office PowerPoint</Application>
  <PresentationFormat>Широкоэкранный</PresentationFormat>
  <Paragraphs>84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Fira Sans</vt:lpstr>
      <vt:lpstr>Inconsolata Bold</vt:lpstr>
      <vt:lpstr>Times New Roman</vt:lpstr>
      <vt:lpstr>Wingdings 3</vt:lpstr>
      <vt:lpstr>Ион</vt:lpstr>
      <vt:lpstr>Презентация PowerPoint</vt:lpstr>
      <vt:lpstr>Кіріспе</vt:lpstr>
      <vt:lpstr> Инновация ұғымы: Инновация – оқу үрдісіне жаңалық енгізу, педагогикалық тәжірибені жетілдіру. Инновациялық әдістер – оқытуды тиімді, қызықты, нәтижелі ететін заманауи тәсілдер.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Баяндама тақырыбы: Инновациялық әдіс-тәсілдерді қолдану арқылы оқыту сапасын арттыру» </dc:title>
  <dc:creator>Учетная запись Майкрософт</dc:creator>
  <cp:lastModifiedBy>Учетная запись Майкрософт</cp:lastModifiedBy>
  <cp:revision>20</cp:revision>
  <cp:lastPrinted>2025-10-27T17:32:41Z</cp:lastPrinted>
  <dcterms:created xsi:type="dcterms:W3CDTF">2025-10-24T16:12:46Z</dcterms:created>
  <dcterms:modified xsi:type="dcterms:W3CDTF">2025-10-27T17:57:55Z</dcterms:modified>
</cp:coreProperties>
</file>